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78" r:id="rId2"/>
    <p:sldId id="633" r:id="rId3"/>
    <p:sldId id="635" r:id="rId4"/>
    <p:sldId id="636" r:id="rId5"/>
    <p:sldId id="501" r:id="rId6"/>
    <p:sldId id="637" r:id="rId7"/>
    <p:sldId id="492" r:id="rId8"/>
    <p:sldId id="568" r:id="rId9"/>
    <p:sldId id="507" r:id="rId10"/>
    <p:sldId id="639" r:id="rId11"/>
    <p:sldId id="472" r:id="rId12"/>
    <p:sldId id="569" r:id="rId13"/>
    <p:sldId id="571" r:id="rId14"/>
    <p:sldId id="570" r:id="rId15"/>
    <p:sldId id="567" r:id="rId16"/>
    <p:sldId id="573" r:id="rId17"/>
    <p:sldId id="634" r:id="rId18"/>
    <p:sldId id="460" r:id="rId19"/>
    <p:sldId id="479" r:id="rId20"/>
    <p:sldId id="572" r:id="rId21"/>
    <p:sldId id="640" r:id="rId22"/>
    <p:sldId id="559" r:id="rId23"/>
    <p:sldId id="469" r:id="rId24"/>
    <p:sldId id="574" r:id="rId25"/>
    <p:sldId id="575" r:id="rId26"/>
    <p:sldId id="576" r:id="rId27"/>
    <p:sldId id="579" r:id="rId28"/>
    <p:sldId id="586" r:id="rId29"/>
    <p:sldId id="582" r:id="rId30"/>
    <p:sldId id="592" r:id="rId31"/>
    <p:sldId id="595" r:id="rId32"/>
    <p:sldId id="600" r:id="rId33"/>
    <p:sldId id="607" r:id="rId34"/>
    <p:sldId id="609" r:id="rId35"/>
    <p:sldId id="613" r:id="rId36"/>
    <p:sldId id="616" r:id="rId37"/>
    <p:sldId id="624" r:id="rId38"/>
    <p:sldId id="630" r:id="rId39"/>
  </p:sldIdLst>
  <p:sldSz cx="12801600" cy="9601200" type="A3"/>
  <p:notesSz cx="9939338" cy="6805613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3E4E9"/>
    <a:srgbClr val="DE2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79" d="100"/>
          <a:sy n="79" d="100"/>
        </p:scale>
        <p:origin x="1644" y="84"/>
      </p:cViewPr>
      <p:guideLst>
        <p:guide orient="horz" pos="2160"/>
        <p:guide pos="2880"/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67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BF7E2-2966-426B-80A6-2CA1A6AB9FD5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2150"/>
            <a:ext cx="7951788" cy="3062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430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275" y="646430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51457-6BAF-44B1-AF5B-5675CC35E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9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1457-6BAF-44B1-AF5B-5675CC35E1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1457-6BAF-44B1-AF5B-5675CC35E1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7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A492E-56EA-45A7-A787-95B9F8F5673A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0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396" y="4053840"/>
            <a:ext cx="6400800" cy="1916317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none" spc="168" baseline="0">
                <a:solidFill>
                  <a:schemeClr val="tx1"/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6640831"/>
            <a:ext cx="12801600" cy="296037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600825"/>
            <a:ext cx="12801600" cy="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3396" y="640080"/>
            <a:ext cx="10753344" cy="341375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8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93396" y="2048256"/>
            <a:ext cx="10753344" cy="66141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93396" y="5604623"/>
            <a:ext cx="6400800" cy="1649617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none" spc="168" baseline="0">
                <a:solidFill>
                  <a:schemeClr val="tx1"/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801600" cy="2560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6215" y="2560320"/>
            <a:ext cx="12801600" cy="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96112" y="2786109"/>
            <a:ext cx="11815877" cy="2777947"/>
          </a:xfrm>
        </p:spPr>
        <p:txBody>
          <a:bodyPr>
            <a:noAutofit/>
          </a:bodyPr>
          <a:lstStyle>
            <a:lvl1pPr>
              <a:defRPr kumimoji="0" lang="en-US" sz="8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6861658" y="2048256"/>
            <a:ext cx="5440680" cy="6003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493396" y="2048256"/>
            <a:ext cx="5440680" cy="6003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396" y="2048257"/>
            <a:ext cx="5440680" cy="713422"/>
          </a:xfrm>
        </p:spPr>
        <p:txBody>
          <a:bodyPr>
            <a:normAutofit/>
          </a:bodyPr>
          <a:lstStyle>
            <a:lvl1pPr marL="0" indent="0">
              <a:buNone/>
              <a:defRPr sz="2800" b="0" i="1" spc="0" baseline="0">
                <a:solidFill>
                  <a:schemeClr val="tx1"/>
                </a:solidFill>
                <a:latin typeface="+mj-lt"/>
              </a:defRPr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60858" y="2048257"/>
            <a:ext cx="5440680" cy="713422"/>
          </a:xfrm>
        </p:spPr>
        <p:txBody>
          <a:bodyPr>
            <a:normAutofit/>
          </a:bodyPr>
          <a:lstStyle>
            <a:lvl1pPr marL="0" indent="0">
              <a:buNone/>
              <a:defRPr sz="2800" b="0" i="1" spc="0" baseline="0">
                <a:solidFill>
                  <a:schemeClr val="tx1"/>
                </a:solidFill>
                <a:latin typeface="+mj-lt"/>
              </a:defRPr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6860858" y="2816352"/>
            <a:ext cx="5440680" cy="52315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493396" y="2816352"/>
            <a:ext cx="5440680" cy="52315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8027670"/>
            <a:ext cx="12801600" cy="15735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7974330"/>
            <a:ext cx="12801600" cy="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397" y="2048256"/>
            <a:ext cx="4733925" cy="555402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 b="0" i="1" spc="0" baseline="0">
                <a:solidFill>
                  <a:schemeClr val="tx2"/>
                </a:solidFill>
                <a:latin typeface="+mn-lt"/>
              </a:defRPr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5747385" y="2048256"/>
            <a:ext cx="6554153" cy="55558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20914" y="0"/>
            <a:ext cx="5480685" cy="7920990"/>
          </a:xfrm>
        </p:spPr>
        <p:txBody>
          <a:bodyPr anchor="ctr" anchorCtr="0"/>
          <a:lstStyle>
            <a:lvl1pPr marL="0" indent="0" algn="ctr">
              <a:buNone/>
              <a:defRPr sz="4500">
                <a:solidFill>
                  <a:schemeClr val="tx1"/>
                </a:solidFill>
              </a:defRPr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93396" y="2240279"/>
            <a:ext cx="6400800" cy="503053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i="1">
                <a:solidFill>
                  <a:schemeClr val="tx1"/>
                </a:solidFill>
              </a:defRPr>
            </a:lvl1pPr>
            <a:lvl2pPr marL="240030" indent="2223">
              <a:buNone/>
              <a:defRPr>
                <a:solidFill>
                  <a:schemeClr val="bg2"/>
                </a:solidFill>
              </a:defRPr>
            </a:lvl2pPr>
            <a:lvl3pPr marL="482283" indent="8890">
              <a:buNone/>
              <a:defRPr>
                <a:solidFill>
                  <a:schemeClr val="bg2"/>
                </a:solidFill>
              </a:defRPr>
            </a:lvl3pPr>
            <a:lvl4pPr marL="722313" indent="4445">
              <a:buNone/>
              <a:defRPr>
                <a:solidFill>
                  <a:schemeClr val="bg2"/>
                </a:solidFill>
              </a:defRPr>
            </a:lvl4pPr>
            <a:lvl5pPr marL="964565" indent="-2223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027670"/>
            <a:ext cx="12801600" cy="15735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974330"/>
            <a:ext cx="12801600" cy="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93395" y="385291"/>
            <a:ext cx="6400800" cy="1854989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1">
                <a:lumMod val="80000"/>
              </a:schemeClr>
              <a:schemeClr val="bg1">
                <a:tint val="50000"/>
                <a:lumMod val="1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4000"/>
                    </a14:imgEffect>
                    <a14:imgEffect>
                      <a14:saturation sat="2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396" y="320040"/>
            <a:ext cx="10753344" cy="1493520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396" y="2048256"/>
            <a:ext cx="10753344" cy="6080760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3396" y="9161146"/>
            <a:ext cx="2053590" cy="34671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>
            <a:lvl1pPr algn="l">
              <a:defRPr sz="14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E25FD94A-01BB-4431-AAA3-56C3623F9BE2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3649" y="9161146"/>
            <a:ext cx="5720715" cy="34671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>
            <a:lvl1pPr algn="l">
              <a:defRPr sz="14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1380" y="9161146"/>
            <a:ext cx="1226820" cy="34671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>
            <a:lvl1pPr algn="r">
              <a:defRPr sz="14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BAE71A8-E5BC-47C9-AC41-DFD7F17AA6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80160" rtl="0" eaLnBrk="1" latinLnBrk="0" hangingPunct="1">
        <a:spcBef>
          <a:spcPts val="560"/>
        </a:spcBef>
        <a:buNone/>
        <a:defRPr sz="56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1280160" rtl="0" eaLnBrk="1" latinLnBrk="0" hangingPunct="1">
        <a:spcBef>
          <a:spcPts val="1680"/>
        </a:spcBef>
        <a:spcAft>
          <a:spcPts val="0"/>
        </a:spcAft>
        <a:buClr>
          <a:schemeClr val="accent5"/>
        </a:buClr>
        <a:buFont typeface="Arial" pitchFamily="34" charset="0"/>
        <a:buNone/>
        <a:defRPr sz="2500" b="0" i="0" kern="1200" cap="none" spc="42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240030" indent="-24003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482283" indent="-23114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724535" indent="-237808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964565" indent="-242253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1216152" indent="-24323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1497787" indent="-24323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1018" indent="-24323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1446" indent="-243230" algn="l" defTabSz="1280160" rtl="0" eaLnBrk="1" latinLnBrk="0" hangingPunct="1">
        <a:spcBef>
          <a:spcPts val="84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microsoft.com/office/2007/relationships/hdphoto" Target="../media/hdphoto17.wdp"/><Relationship Id="rId4" Type="http://schemas.openxmlformats.org/officeDocument/2006/relationships/image" Target="../media/image32.jpe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microsoft.com/office/2007/relationships/hdphoto" Target="../media/hdphoto21.wdp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4.wdp"/><Relationship Id="rId5" Type="http://schemas.openxmlformats.org/officeDocument/2006/relationships/image" Target="../media/image50.pn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microsoft.com/office/2007/relationships/hdphoto" Target="../media/hdphoto28.wdp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30.wdp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3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3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3.wdp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microsoft.com/office/2007/relationships/hdphoto" Target="../media/hdphoto34.wdp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microsoft.com/office/2007/relationships/hdphoto" Target="../media/hdphoto37.wdp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8.wdp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40.wdp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41.wdp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microsoft.com/office/2007/relationships/hdphoto" Target="../media/hdphoto4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microsoft.com/office/2007/relationships/hdphoto" Target="../media/hdphoto42.wdp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eg"/><Relationship Id="rId5" Type="http://schemas.microsoft.com/office/2007/relationships/hdphoto" Target="../media/hdphoto44.wdp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6.wdp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9.wdp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7" Type="http://schemas.openxmlformats.org/officeDocument/2006/relationships/image" Target="../media/image114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51.wdp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microsoft.com/office/2007/relationships/hdphoto" Target="../media/hdphoto52.wdp"/><Relationship Id="rId7" Type="http://schemas.microsoft.com/office/2007/relationships/hdphoto" Target="../media/hdphoto54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5" Type="http://schemas.microsoft.com/office/2007/relationships/hdphoto" Target="../media/hdphoto53.wdp"/><Relationship Id="rId4" Type="http://schemas.openxmlformats.org/officeDocument/2006/relationships/image" Target="../media/image116.jpeg"/><Relationship Id="rId9" Type="http://schemas.microsoft.com/office/2007/relationships/hdphoto" Target="../media/hdphoto55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119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7.wdp"/><Relationship Id="rId5" Type="http://schemas.openxmlformats.org/officeDocument/2006/relationships/image" Target="../media/image120.jpeg"/><Relationship Id="rId10" Type="http://schemas.microsoft.com/office/2007/relationships/hdphoto" Target="../media/hdphoto59.wdp"/><Relationship Id="rId4" Type="http://schemas.microsoft.com/office/2007/relationships/hdphoto" Target="../media/hdphoto56.wdp"/><Relationship Id="rId9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microsoft.com/office/2007/relationships/hdphoto" Target="../media/hdphoto60.wdp"/><Relationship Id="rId7" Type="http://schemas.microsoft.com/office/2007/relationships/hdphoto" Target="../media/hdphoto62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5" Type="http://schemas.microsoft.com/office/2007/relationships/hdphoto" Target="../media/hdphoto61.wdp"/><Relationship Id="rId4" Type="http://schemas.openxmlformats.org/officeDocument/2006/relationships/image" Target="../media/image124.jpeg"/><Relationship Id="rId9" Type="http://schemas.microsoft.com/office/2007/relationships/hdphoto" Target="../media/hdphoto6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microsoft.com/office/2007/relationships/hdphoto" Target="../media/hdphoto64.wdp"/><Relationship Id="rId7" Type="http://schemas.microsoft.com/office/2007/relationships/hdphoto" Target="../media/hdphoto66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eg"/><Relationship Id="rId5" Type="http://schemas.microsoft.com/office/2007/relationships/hdphoto" Target="../media/hdphoto65.wdp"/><Relationship Id="rId4" Type="http://schemas.openxmlformats.org/officeDocument/2006/relationships/image" Target="../media/image128.jpeg"/><Relationship Id="rId9" Type="http://schemas.microsoft.com/office/2007/relationships/hdphoto" Target="../media/hdphoto6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microsoft.com/office/2007/relationships/hdphoto" Target="../media/hdphoto68.wdp"/><Relationship Id="rId7" Type="http://schemas.microsoft.com/office/2007/relationships/hdphoto" Target="../media/hdphoto70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jpeg"/><Relationship Id="rId5" Type="http://schemas.microsoft.com/office/2007/relationships/hdphoto" Target="../media/hdphoto69.wdp"/><Relationship Id="rId4" Type="http://schemas.openxmlformats.org/officeDocument/2006/relationships/image" Target="../media/image132.jpeg"/><Relationship Id="rId9" Type="http://schemas.microsoft.com/office/2007/relationships/hdphoto" Target="../media/hdphoto7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microsoft.com/office/2007/relationships/hdphoto" Target="../media/hdphoto72.wdp"/><Relationship Id="rId7" Type="http://schemas.microsoft.com/office/2007/relationships/hdphoto" Target="../media/hdphoto74.wdp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5" Type="http://schemas.microsoft.com/office/2007/relationships/hdphoto" Target="../media/hdphoto73.wdp"/><Relationship Id="rId4" Type="http://schemas.openxmlformats.org/officeDocument/2006/relationships/image" Target="../media/image136.jpeg"/><Relationship Id="rId9" Type="http://schemas.microsoft.com/office/2007/relationships/hdphoto" Target="../media/hdphoto7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microsoft.com/office/2007/relationships/hdphoto" Target="../media/hdphoto8.wdp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2.wdp"/><Relationship Id="rId5" Type="http://schemas.openxmlformats.org/officeDocument/2006/relationships/image" Target="../media/image25.jpe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Uz-ya-zholudev\обмен ввп\Герб, флаг\Герб Ясенево без фона - 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27" y="163285"/>
            <a:ext cx="3997281" cy="36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-59062" y="3432448"/>
            <a:ext cx="10332437" cy="4637314"/>
          </a:xfrm>
          <a:prstGeom prst="rect">
            <a:avLst/>
          </a:prstGeom>
        </p:spPr>
        <p:txBody>
          <a:bodyPr lIns="128016" tIns="64008" rIns="128016" bIns="64008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7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благоустройства дворовых территорий</a:t>
            </a:r>
          </a:p>
          <a:p>
            <a:pPr algn="ctr"/>
            <a:r>
              <a:rPr lang="ru-RU" sz="7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3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51787" y="-167952"/>
            <a:ext cx="10224822" cy="84937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устройство 6 площадок </a:t>
            </a:r>
            <a:r>
              <a:rPr lang="en-US" sz="30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WorkOut</a:t>
            </a:r>
            <a:endParaRPr lang="ru-RU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rafalskayaan\Desktop\Рафальская А.Н\Благоустройство района\2016\презентация на Штаб благ. 2016 и планы на 2017\фото 20.09\image-07-10-16-08-56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4" y="912168"/>
            <a:ext cx="5616624" cy="41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afalskayaan\Desktop\Рафальская А.Н\Благоустройство района\2016\презентация на Штаб благ. 2016 и планы на 2017\еще фото\image-09-11-16-01-13-3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08" y="912168"/>
            <a:ext cx="5708982" cy="41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rafalskayaan\Desktop\Рафальская А.Н\Благоустройство района\2016\презентация на Штаб благ. 2016 и планы на 2017\еще фото\image-09-11-16-01-13-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8" b="10348"/>
          <a:stretch/>
        </p:blipFill>
        <p:spPr bwMode="auto">
          <a:xfrm>
            <a:off x="647574" y="5304656"/>
            <a:ext cx="5616624" cy="3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rafalskayaan\Desktop\Рафальская А.Н\Благоустройство района\2016\презентация на Штаб благ. 2016 и планы на 2017\мишаня\голуб.29-1,2,3\IMG_20161007_1020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0" b="20459"/>
          <a:stretch/>
        </p:blipFill>
        <p:spPr bwMode="auto">
          <a:xfrm>
            <a:off x="6449407" y="5304656"/>
            <a:ext cx="5732383" cy="3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8112" y="4698305"/>
            <a:ext cx="4117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д.3,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4384" y="4698305"/>
            <a:ext cx="4117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д.13/12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9407" y="8597277"/>
            <a:ext cx="4117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ул., д.29,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112" y="8597277"/>
            <a:ext cx="4117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д.5,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1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-13648"/>
            <a:ext cx="12801600" cy="57995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 проекту «Активный гражданин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rafalskayaan\Desktop\Рафальская А.Н\Благоустройство района\2016\АГ\Нов.32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3"/>
          <a:stretch/>
        </p:blipFill>
        <p:spPr bwMode="auto">
          <a:xfrm>
            <a:off x="496144" y="5232649"/>
            <a:ext cx="5760640" cy="41820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Users\rafalskayaan\Desktop\Рафальская А.Н\Благоустройство района\2016\АГ\Новю32-1..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3"/>
          <a:stretch/>
        </p:blipFill>
        <p:spPr bwMode="auto">
          <a:xfrm>
            <a:off x="6544815" y="5232649"/>
            <a:ext cx="5768577" cy="41851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/>
          <p:cNvSpPr txBox="1"/>
          <p:nvPr/>
        </p:nvSpPr>
        <p:spPr>
          <a:xfrm>
            <a:off x="496143" y="8709576"/>
            <a:ext cx="374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 </a:t>
            </a:r>
            <a:r>
              <a:rPr lang="ru-RU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д.32, к.1</a:t>
            </a:r>
            <a:endParaRPr lang="ru-RU" sz="2000" b="1" i="1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347" y="9014599"/>
            <a:ext cx="3744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 </a:t>
            </a:r>
            <a:r>
              <a:rPr lang="ru-RU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д.32, к.1</a:t>
            </a:r>
            <a:endParaRPr lang="ru-RU" sz="2000" b="1" i="1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840160"/>
            <a:ext cx="5708926" cy="40189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rafalskayaan\Desktop\Рафальская А.Н\Благоустройство района\2016\АГ\image-05-09-16-08-24-4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87" y="809058"/>
            <a:ext cx="5716792" cy="405000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496144" y="4148151"/>
            <a:ext cx="24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Голубинская д.9</a:t>
            </a:r>
            <a:endParaRPr lang="ru-RU" sz="2000" b="1" i="1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9891" y="4148151"/>
            <a:ext cx="24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Голубинская д.9</a:t>
            </a:r>
            <a:endParaRPr lang="ru-RU" sz="2000" b="1" i="1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99091" y="-239960"/>
            <a:ext cx="12241360" cy="103665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парка в зоне жилой застройки по адресу: </a:t>
            </a:r>
            <a:r>
              <a:rPr lang="ru-RU" sz="27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ул.Рокотова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д.8, к.2 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936" y="1128192"/>
            <a:ext cx="5582577" cy="40834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 descr="C:\Users\rafalskayaan\Desktop\Рафальская А.Н\НАРОДНЫЙ ПАРК НА 2016 год Рокотова 8-2\фото ДО\image-10-09-15-05-35-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71" y="1128192"/>
            <a:ext cx="5778761" cy="40850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C:\Users\rafalskayaan\Desktop\Рафальская А.Н\НАРОДНЫЙ ПАРК НА 2016 год Рокотова 8-2\фото ДО\image-10-09-15-05-35-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1" y="5376664"/>
            <a:ext cx="5601941" cy="3884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 descr="C:\Users\rafalskayaan\Desktop\Рафальская А.Н\НАРОДНЫЙ ПАРК НА 2016 год Рокотова 8-2\фото ДО\image-10-09-15-05-35-2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71" y="5376664"/>
            <a:ext cx="5778761" cy="3884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5205136" y="4582709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64142" y="4582709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6992" y="8661103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9954" y="8636420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029" y="-518329"/>
            <a:ext cx="12241360" cy="103665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парка в зоне жилой застройки по адресу: </a:t>
            </a:r>
            <a:r>
              <a:rPr lang="ru-RU" sz="27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ул.Рокотова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д.8, к.2 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rafalskayaan\Desktop\Рафальская А.Н\Благоустройство района\2016\ход работ дворы\фото 20.09\IMG_6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579117"/>
            <a:ext cx="3600401" cy="501781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rafalskayaan\Desktop\Рафальская А.Н\Благоустройство района\2016\ФОТО по наминациям\вова\отправленные\Номинация Самая благоустроенная зона отдыха Рокотова 8-2\image-18-08-16-01-15-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48" y="606253"/>
            <a:ext cx="3604325" cy="49906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rafalskayaan\Desktop\Рафальская А.Н\Благоустройство района\2016\ход работ дворы\фото 20.09\IMG_6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42" y="606252"/>
            <a:ext cx="3605129" cy="49906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/>
          <p:cNvSpPr txBox="1"/>
          <p:nvPr/>
        </p:nvSpPr>
        <p:spPr>
          <a:xfrm>
            <a:off x="496144" y="5102651"/>
            <a:ext cx="1305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8775" y="5042930"/>
            <a:ext cx="1305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33048" y="5102651"/>
            <a:ext cx="1305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C:\Users\rafalskayaan\Desktop\Рафальская А.Н\Благоустройство района\2016\ФОТО по наминациям\вова\отправленные\Номинация Самая благоустроенная зона отдыха Рокотова 8-2\IMG_9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4" y="5819311"/>
            <a:ext cx="5112568" cy="35043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6601354" y="8864988"/>
            <a:ext cx="1305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rafalskayaan\Desktop\Рафальская А.Н\Благоустройство района\2016\ФОТО по наминациям Рокотова 8 - 2, Рокотова 7-2\вова\отправленные\Номинация Самая благоустроенная зона отдыха Рокотова 8-2\image-06-10-16-11-32-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13" y="5819311"/>
            <a:ext cx="5007814" cy="35043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1160589" y="8738477"/>
            <a:ext cx="1342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80120" y="-311968"/>
            <a:ext cx="12241360" cy="103665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парка в зоне жилой застройки по адресу: </a:t>
            </a:r>
            <a:r>
              <a:rPr lang="ru-RU" sz="27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ул.Рокотова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д.8, к.2 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:\Users\rafalskayaan\Desktop\Рафальская А.Н\Благоустройство района\2016\ход работ дворы\фото 20.09\IMG_6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1" y="5232648"/>
            <a:ext cx="5619365" cy="400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rafalskayaan\Desktop\Рафальская А.Н\Благоустройство района\2016\ход работ дворы\фото 20.09\IMG_69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6069" y="5185406"/>
            <a:ext cx="5680998" cy="406550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6" descr="C:\Users\rafalskayaan\Desktop\Рафальская А.Н\Благоустройство района\2016\ход работ дворы\фото 20.09\IMG_6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5" y="5185406"/>
            <a:ext cx="5619365" cy="40328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602861" y="8685310"/>
            <a:ext cx="1342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6069" y="8696914"/>
            <a:ext cx="1342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afalskayaan\Desktop\Рафальская А.Н\Благоустройство района\2016\ФОТО по наминациям Рокотова 8 - 2, Рокотова 7-2\вова\отправленные\Номинация Самая благоустроенная зона отдыха Рокотова 8-2\парк для Комаровой\не подписанные\DSC02762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69" y="912167"/>
            <a:ext cx="5680998" cy="39735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rafalskayaan\Desktop\Рафальская А.Н\Благоустройство района\2016\ФОТО по наминациям Рокотова 8 - 2, Рокотова 7-2\вова\отправленные\Номинация Самая благоустроенная зона отдыха Рокотова 8-2\парк для Комаровой\не подписанные\DSC030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5" y="912168"/>
            <a:ext cx="5661236" cy="39735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6536069" y="4331766"/>
            <a:ext cx="1342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613" y="4331766"/>
            <a:ext cx="1342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3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28571" b="41992"/>
          <a:stretch>
            <a:fillRect/>
          </a:stretch>
        </p:blipFill>
        <p:spPr bwMode="auto">
          <a:xfrm>
            <a:off x="1133611" y="5478559"/>
            <a:ext cx="5019350" cy="39603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1598" y="5489803"/>
            <a:ext cx="4974608" cy="39378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1216224" y="8719761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Айвазовского д.6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2804" y="8719761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Айвазовского д.6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51787" y="-167952"/>
            <a:ext cx="10224822" cy="84937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реконструкция 4 лестниц</a:t>
            </a:r>
            <a:endParaRPr lang="ru-RU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2" descr="C:\Users\rafalskayaan\Desktop\Рафальская А.Н\Благоустройство района\2016\ход работ дворы\фото 20.09\IMG_69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1" b="14467"/>
          <a:stretch/>
        </p:blipFill>
        <p:spPr bwMode="auto">
          <a:xfrm>
            <a:off x="6673913" y="757359"/>
            <a:ext cx="2898142" cy="45754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1"/>
          <a:stretch>
            <a:fillRect/>
          </a:stretch>
        </p:blipFill>
        <p:spPr bwMode="auto">
          <a:xfrm>
            <a:off x="3088432" y="757359"/>
            <a:ext cx="2816280" cy="45754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3144783" y="4660184"/>
            <a:ext cx="2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Рокотова, д.8, 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3913" y="4655460"/>
            <a:ext cx="26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 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falskayaan\Desktop\Рафальская А.Н\Благоустройство района\2016\ход работ дворы\фото 20.09\IMG_7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4" b="18741"/>
          <a:stretch/>
        </p:blipFill>
        <p:spPr bwMode="auto">
          <a:xfrm>
            <a:off x="6523707" y="670422"/>
            <a:ext cx="2905767" cy="42021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65" y="647289"/>
            <a:ext cx="2864527" cy="42021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72408" y="4164722"/>
            <a:ext cx="305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д.2/10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8518" y="4164722"/>
            <a:ext cx="250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д.2/10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51787" y="-196211"/>
            <a:ext cx="10224822" cy="849377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3000" b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реконструкция 4 лестниц</a:t>
            </a:r>
            <a:endParaRPr lang="ru-RU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Объект 4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68" y="5068803"/>
            <a:ext cx="2922841" cy="42965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712915" y="8619692"/>
            <a:ext cx="2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Рокотова, д.8, 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rafalskayaan\Desktop\Рафальская А.Н\Благоустройство района\2016\ход работ дворы\фото 20.09\IMG_69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/>
          <a:stretch/>
        </p:blipFill>
        <p:spPr bwMode="auto">
          <a:xfrm>
            <a:off x="6524225" y="5088632"/>
            <a:ext cx="2880320" cy="42389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6617357" y="8571193"/>
            <a:ext cx="26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 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68152" y="-3624336"/>
            <a:ext cx="11428724" cy="421961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устройство 676 </a:t>
            </a:r>
            <a:r>
              <a:rPr lang="ru-RU" sz="3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дорожно-тропиночной сети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9" y="5424653"/>
            <a:ext cx="5553472" cy="38605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08" y="5424653"/>
            <a:ext cx="5491472" cy="38659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2168" y="8438651"/>
            <a:ext cx="436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д.3, 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4593" y="8438651"/>
            <a:ext cx="337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д.3, 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09" y="659687"/>
            <a:ext cx="2901092" cy="452210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rafalskayaan\Downloads\IMG_20160829_174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470" y="680211"/>
            <a:ext cx="2996826" cy="45027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2736109" y="4202830"/>
            <a:ext cx="2857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д.32,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3437" y="4101214"/>
            <a:ext cx="2714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д.32, к.1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9" t="-1372" r="52737" b="326"/>
          <a:stretch/>
        </p:blipFill>
        <p:spPr>
          <a:xfrm>
            <a:off x="2844469" y="624136"/>
            <a:ext cx="3024335" cy="450202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C:\Users\rafalskayaan\Desktop\Рафальская А.Н\Благоустройство района\2016\презентация на Штаб благ. 2016 и планы на 2017\мишаня\IMG_20160829_175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98" y="624136"/>
            <a:ext cx="3165865" cy="450202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2822372" y="4264389"/>
            <a:ext cx="3147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Голубинская д.29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4180" y="4418278"/>
            <a:ext cx="480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Голубинская д.29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84176" y="-311968"/>
            <a:ext cx="11212700" cy="90724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устройство 676 </a:t>
            </a:r>
            <a:r>
              <a:rPr lang="ru-RU" sz="3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дорожно-тропиночной сети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1"/>
          <a:stretch/>
        </p:blipFill>
        <p:spPr bwMode="auto">
          <a:xfrm>
            <a:off x="2822372" y="5311436"/>
            <a:ext cx="3075269" cy="41696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C:\Users\rafalskayaan\Downloads\IMG_20160829_1741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3566"/>
          <a:stretch/>
        </p:blipFill>
        <p:spPr bwMode="auto">
          <a:xfrm>
            <a:off x="6564179" y="5355112"/>
            <a:ext cx="3140183" cy="412600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2822372" y="8584499"/>
            <a:ext cx="2835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Тарусская д.22 к.1-2 (м/к проезд)</a:t>
            </a:r>
            <a:endParaRPr lang="ru-RU" sz="1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180" y="8584499"/>
            <a:ext cx="31663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Тарусская д.22 к.1-2 </a:t>
            </a:r>
            <a:r>
              <a:rPr 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м/к проезд)</a:t>
            </a:r>
            <a:endParaRPr lang="ru-RU" sz="1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23231" y="-3480320"/>
            <a:ext cx="11428724" cy="414760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36 опор освещения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184" y="824890"/>
            <a:ext cx="5896126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856184" y="4004175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– Литовский б-р, д.11, к.5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rafalskayaan\Desktop\Рафальская А.Н\Благоустройство района\2016\презентация на Штаб благ. 2016 и планы на 2017\мишаня\опор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96" y="1309255"/>
            <a:ext cx="5317414" cy="70898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7097996" y="7691255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 – Литовский б-р, д.11, к.5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C:\Users\rafalskayaan\Desktop\Рафальская А.Н\Благоустройство района\2016\ход работ дворы\фото 20.09\IMG_6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55" y="4940486"/>
            <a:ext cx="5877155" cy="41805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875155" y="8399141"/>
            <a:ext cx="2789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Ул.Рокотова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д.7,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1284"/>
            <a:ext cx="5824736" cy="977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благоустройства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Айвазовского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д.5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Айвазовского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д.6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д.29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д.29 к.2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д.29 к.3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д.3 к.2 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д.6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д.11 к.5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д.2/10 </a:t>
            </a:r>
            <a:endParaRPr 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д.3 к.2 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д.4 к.2 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д.8 к.2 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Паустовского 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д.3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д.17/50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д.22 к.3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д.32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м/к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 Тарусская ул., д.22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к.1-2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23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ул.Рокотова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д.7, к.2 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д.13/12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д.5, к.1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КЦ «Вдохновение»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Ясногорская ул., д.7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sz="23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 Карамзина, д.5.</a:t>
            </a:r>
          </a:p>
          <a:p>
            <a:r>
              <a:rPr lang="ru-RU" sz="2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sz="23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ул.Голубинская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д.9 </a:t>
            </a:r>
            <a:endParaRPr lang="ru-RU" sz="2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rafalskayaan\Desktop\Рафальская А.Н\Благоустройство района\2016\презентация на Штаб благ. 2016 и планы на 2017\карта дворы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30" y="101284"/>
            <a:ext cx="6780803" cy="93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10073208" y="1848272"/>
            <a:ext cx="576064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10937304" y="3936504"/>
            <a:ext cx="432048" cy="181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657384" y="2680556"/>
            <a:ext cx="688124" cy="8322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153328" y="2064296"/>
            <a:ext cx="648072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649272" y="1848272"/>
            <a:ext cx="504056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073208" y="3353721"/>
            <a:ext cx="504056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577264" y="3569745"/>
            <a:ext cx="261029" cy="329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838293" y="3899090"/>
            <a:ext cx="99011" cy="219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1523689" y="3512840"/>
            <a:ext cx="821819" cy="362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28192" y="-95944"/>
            <a:ext cx="11593288" cy="7681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реконструкция 21 контейнерной площадки</a:t>
            </a:r>
            <a:endParaRPr lang="ru-RU" sz="35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9" y="840160"/>
            <a:ext cx="5567187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12167" y="402070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 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afalskayaan\Desktop\Рафальская А.Н\Благоустройство района\2016\презентация на Штаб благ. 2016 и планы на 2017\мишаня\к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69" y="830245"/>
            <a:ext cx="5553726" cy="38983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6468502" y="402070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 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8" y="5040632"/>
            <a:ext cx="5567187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2484"/>
          <a:stretch/>
        </p:blipFill>
        <p:spPr>
          <a:xfrm>
            <a:off x="6497870" y="5040632"/>
            <a:ext cx="555372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784175" y="8067289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Айвазовского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д.5, к.1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7233" y="8221177"/>
            <a:ext cx="449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Айвазовского, д.5, к.1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3264296"/>
            <a:ext cx="12521479" cy="432048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устройство парковочных 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карманов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rafalskayaan\Desktop\Рафальская А.Н\Благоустройство района\2016\презентация на Штаб благ. 2016 и планы на 2017\image-20-10-16-12-11-2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94" y="2345456"/>
            <a:ext cx="5533902" cy="41288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6616824" y="5664696"/>
            <a:ext cx="3150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Айвазовского, д.5, к.1 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1029" name="Рисунок 2" descr="20150930_09172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7" y="2352328"/>
            <a:ext cx="5418162" cy="41288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842577" y="5664696"/>
            <a:ext cx="3150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Айвазовского, д.5, к.1 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09785" y="-3624336"/>
            <a:ext cx="11428724" cy="421961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8 931,0 </a:t>
            </a:r>
            <a:r>
              <a:rPr lang="ru-RU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асфальтобетонного покрытия 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1081" y="679177"/>
            <a:ext cx="2923354" cy="43374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C:\Users\rafalskayaan\Downloads\IMG-20160823-WA00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 t="8041" r="29527" b="12524"/>
          <a:stretch/>
        </p:blipFill>
        <p:spPr bwMode="auto">
          <a:xfrm>
            <a:off x="6904857" y="694565"/>
            <a:ext cx="3024335" cy="432205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3059128" y="4163144"/>
            <a:ext cx="292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Рокотова д.3 к.2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32545" y="4165121"/>
            <a:ext cx="3115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Рокотова д.3 к.2 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60" y="5149240"/>
            <a:ext cx="5676611" cy="418786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3" descr="C:\Users\rafalskayaan\Desktop\Рафальская А.Н\Благоустройство района\2016\ход работ дворы\фото 20.09\IMG_70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34" r="640"/>
          <a:stretch/>
        </p:blipFill>
        <p:spPr bwMode="auto">
          <a:xfrm>
            <a:off x="6608819" y="5180784"/>
            <a:ext cx="5538151" cy="41563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2" name="TextBox 31"/>
          <p:cNvSpPr txBox="1"/>
          <p:nvPr/>
        </p:nvSpPr>
        <p:spPr>
          <a:xfrm>
            <a:off x="640160" y="8629217"/>
            <a:ext cx="404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бульвар, д.13/12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08819" y="8688669"/>
            <a:ext cx="4098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бульвар, д.13/12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gorod.mos.ru/storage/ogws/picture/55498a92797001b6f08b12ae/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40" y="5736703"/>
            <a:ext cx="4896544" cy="37288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rafalskayaan\Desktop\Рафальская А.Н\Благоустройство района\2016\презентация на Штаб благ. 2016 и планы на 2017\мишаня\IMG-20160823-WA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08" y="5736703"/>
            <a:ext cx="4971837" cy="37288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459123" y="8771024"/>
            <a:ext cx="2980688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Голубинская д.29 к.3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89868" y="8757696"/>
            <a:ext cx="2980688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Голубинская д.29 к.3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28191" y="0"/>
            <a:ext cx="11310317" cy="595274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13 890, 3 </a:t>
            </a:r>
            <a:r>
              <a:rPr lang="ru-RU" sz="2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асфальтобетонного покрытия 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4336" y="615008"/>
            <a:ext cx="3672408" cy="50005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2242272" y="4949960"/>
            <a:ext cx="2556534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Рокотова, д.4, к.2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2052" name="Picture 4" descr="C:\Users\rafalskayaan\Desktop\Рафальская А.Н\Благоустройство района\2016\презентация на Штаб благ. 2016 и планы на 2017\мишаня\рок.4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r="9638"/>
          <a:stretch/>
        </p:blipFill>
        <p:spPr bwMode="auto">
          <a:xfrm>
            <a:off x="6779696" y="630996"/>
            <a:ext cx="3662221" cy="49845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6898323" y="4949960"/>
            <a:ext cx="2556534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Рокотова, д.4, к.2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Uz-ya-zholudev\обмен ввп\Герб, флаг\Герб Ясенево без фона - 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27" y="163285"/>
            <a:ext cx="3997281" cy="36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-367952" y="3144416"/>
            <a:ext cx="10332437" cy="4637314"/>
          </a:xfrm>
          <a:prstGeom prst="rect">
            <a:avLst/>
          </a:prstGeom>
        </p:spPr>
        <p:txBody>
          <a:bodyPr lIns="128016" tIns="64008" rIns="128016" bIns="64008">
            <a:normAutofit fontScale="925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7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благоустройства территорий общеобразовательных учреждений</a:t>
            </a:r>
          </a:p>
          <a:p>
            <a:pPr algn="ctr"/>
            <a:r>
              <a:rPr lang="ru-RU" sz="7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3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344" y="120080"/>
            <a:ext cx="6125112" cy="90730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14 объектов благоустройства: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д.44, корп.2 - ГБОУ Школа № 1103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д.15, корп.3 -  ДО ГБОУ Школа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№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1103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д.21, корп.2 - ДО ГБОУ Школа № 1103 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Айвазовского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д.6, корп.3 – ДО ГБОУ Школа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№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2106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д.3, корп.2 - ДО ГБОУ Школа № 2106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Рокотова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д.8, корп.4 - ДО ГБОУ Школа № 2106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Ясногорская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д.5, корп.2 - ДО ГБОУ Школа № 2106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Вильнюсская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д.7, к.4  -  ДО ГБОУ Школа №1212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Одоевского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-д, д.9, к.1  - ДО ГБОУ Школа №1212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Новоясеневский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д.38, к.3  - ДО ГБОУ лицей №561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д.12, к.2  - ГБУ ППЦ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ДОгМ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ГБОУ Школа №1694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д.11, корп.4 – ДО ГБОУ Школа №1694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д.7, к.4  - ДО ГБОУ Школа №2103 	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д.12, к.4 –  ДО ГБОУ Школа №2103 	</a:t>
            </a:r>
            <a:r>
              <a:rPr lang="ru-RU" sz="2000" dirty="0">
                <a:solidFill>
                  <a:srgbClr val="000000"/>
                </a:solidFill>
              </a:rPr>
              <a:t/>
            </a:r>
            <a:br>
              <a:rPr lang="ru-RU" sz="2000" dirty="0">
                <a:solidFill>
                  <a:srgbClr val="000000"/>
                </a:solidFill>
              </a:rPr>
            </a:b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rafalskayaan\Desktop\Рафальская А.Н\Благоустройство района\2016\презентация на Штаб благ. 2016 и планы на 2017\школы 2016 кар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68" y="192088"/>
            <a:ext cx="6613268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6244" y="192088"/>
            <a:ext cx="10297144" cy="98172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1103 Литовский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д.44, корп.2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2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/>
          <a:stretch/>
        </p:blipFill>
        <p:spPr>
          <a:xfrm>
            <a:off x="6544672" y="768152"/>
            <a:ext cx="5479244" cy="40946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6" y="768152"/>
            <a:ext cx="5491376" cy="40697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2" y="5081049"/>
            <a:ext cx="5479244" cy="40998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Объект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8" y="5081048"/>
            <a:ext cx="5493166" cy="40998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795717" y="4121303"/>
            <a:ext cx="2234458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лестницы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31586" y="4292281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95717" y="8440998"/>
            <a:ext cx="482157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спортивной площадки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44672" y="8732875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2226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46" y="523681"/>
            <a:ext cx="5728402" cy="42589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9" y="535149"/>
            <a:ext cx="5688633" cy="42474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430484" y="0"/>
            <a:ext cx="10297144" cy="98172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1103 Литовский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д.44, корп.2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0389" y="4074724"/>
            <a:ext cx="482157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спортивной площадки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73533" y="4366447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20" name="Объект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23" y="5448672"/>
            <a:ext cx="5726725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Объект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9" y="5448672"/>
            <a:ext cx="568863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Заголовок 3"/>
          <p:cNvSpPr txBox="1">
            <a:spLocks/>
          </p:cNvSpPr>
          <p:nvPr/>
        </p:nvSpPr>
        <p:spPr>
          <a:xfrm>
            <a:off x="1789144" y="4743220"/>
            <a:ext cx="10081120" cy="1056184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1103 Новоясеневский пр-т, д.21, корп.2</a:t>
            </a:r>
            <a:b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03472" y="9009002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0389" y="8698974"/>
            <a:ext cx="250568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 МАФ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1" b="401"/>
          <a:stretch/>
        </p:blipFill>
        <p:spPr>
          <a:xfrm>
            <a:off x="6472808" y="5088633"/>
            <a:ext cx="5683848" cy="41642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5088632"/>
            <a:ext cx="5664069" cy="41760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6224" y="1"/>
            <a:ext cx="10081120" cy="105618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1103 Новоясеневский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д.21, корп.2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08" y="645653"/>
            <a:ext cx="5714075" cy="42124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645652"/>
            <a:ext cx="5616624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68152" y="8545016"/>
            <a:ext cx="1644617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13752" y="8827014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152" y="4150234"/>
            <a:ext cx="5076261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площадки  для обучения ППД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99586" y="4350289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9345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35" y="768153"/>
            <a:ext cx="5748813" cy="430828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768153"/>
            <a:ext cx="5544616" cy="42615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4216" y="33120"/>
            <a:ext cx="10441240" cy="63367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1103 Литовский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б-р, д.15, </a:t>
            </a: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корп.3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3" y="5304656"/>
            <a:ext cx="5766625" cy="39932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4"/>
          <a:stretch/>
        </p:blipFill>
        <p:spPr>
          <a:xfrm>
            <a:off x="568152" y="5304656"/>
            <a:ext cx="5544616" cy="39932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68152" y="4368552"/>
            <a:ext cx="1644617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6308" y="4610819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66823" y="8876141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152" y="8590051"/>
            <a:ext cx="250568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 МАФ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6104" y="-3336304"/>
            <a:ext cx="12169352" cy="396044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021" y="733153"/>
            <a:ext cx="6048672" cy="39063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342021" y="3931603"/>
            <a:ext cx="364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д.3,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rafalskayaan\Desktop\Рафальская А.Н\Благоустройство района\2016\ход работ дворы\фото 20.09\image-07-10-16-08-56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79" y="733153"/>
            <a:ext cx="5736078" cy="39063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TextBox 22"/>
          <p:cNvSpPr txBox="1"/>
          <p:nvPr/>
        </p:nvSpPr>
        <p:spPr>
          <a:xfrm>
            <a:off x="6640888" y="3922836"/>
            <a:ext cx="4296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Литовский б-р, д.3, к.2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902" y="4886020"/>
            <a:ext cx="5996071" cy="423505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 descr="C:\Users\rafalskayaan\Desktop\Рафальская А.Н\Благоустройство района\2016\ход работ дворы\фото 20.09\IMG_70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4"/>
          <a:stretch/>
        </p:blipFill>
        <p:spPr bwMode="auto">
          <a:xfrm>
            <a:off x="6640889" y="4863978"/>
            <a:ext cx="5726468" cy="42571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" name="TextBox 27"/>
          <p:cNvSpPr txBox="1"/>
          <p:nvPr/>
        </p:nvSpPr>
        <p:spPr>
          <a:xfrm>
            <a:off x="452135" y="8363971"/>
            <a:ext cx="342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Ул.Айвазовского, д.5, к.1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1279" y="8342052"/>
            <a:ext cx="3362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Ул.Айвазовского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д.5, к.1 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07" y="840160"/>
            <a:ext cx="5688633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0" y="840159"/>
            <a:ext cx="5472608" cy="41044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080" y="163285"/>
            <a:ext cx="11449352" cy="96490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Айвазовского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д.6, корп.3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2168" y="4152528"/>
            <a:ext cx="1644617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97621" y="4506471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2" name="Объект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b="4051"/>
          <a:stretch/>
        </p:blipFill>
        <p:spPr>
          <a:xfrm>
            <a:off x="666230" y="5161562"/>
            <a:ext cx="5446538" cy="41035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66230" y="8576433"/>
            <a:ext cx="2176430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отмостки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C:\Users\rafalskayaan\Desktop\Рафальская А.Н\Благоустройство района\2016\презентация на Штаб благ. 2016 и планы на 2017\Рисунок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3333" r="1679" b="4164"/>
          <a:stretch/>
        </p:blipFill>
        <p:spPr bwMode="auto">
          <a:xfrm>
            <a:off x="6472808" y="5205187"/>
            <a:ext cx="5688632" cy="40162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>
            <a:off x="6616824" y="8730321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8990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24" y="768152"/>
            <a:ext cx="5544615" cy="41488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6" y="768152"/>
            <a:ext cx="5544616" cy="41584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640080" y="163285"/>
            <a:ext cx="11449352" cy="96490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Айвазовского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д.6, корп.3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25" y="5098229"/>
            <a:ext cx="5544616" cy="41488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6" y="5088632"/>
            <a:ext cx="5544616" cy="41584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817332" y="4198695"/>
            <a:ext cx="244156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МАФ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16825" y="4401460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7331" y="8525393"/>
            <a:ext cx="474578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дорожно-тропиночной сети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16824" y="8728158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0263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16" y="768152"/>
            <a:ext cx="5688632" cy="42566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768152"/>
            <a:ext cx="5688632" cy="42664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080" y="163285"/>
            <a:ext cx="11737384" cy="8208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Новоясеневский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д.3, корп.2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50" y="5229992"/>
            <a:ext cx="5650298" cy="41260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5231307"/>
            <a:ext cx="5688632" cy="41247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48415" y="4381045"/>
            <a:ext cx="5608780" cy="66172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17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дорожно-тропиночной сети, ремонт веранд</a:t>
            </a: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16825" y="4642655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8152" y="8648139"/>
            <a:ext cx="4098430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резинового покрытия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16825" y="8955915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2776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08" y="840160"/>
            <a:ext cx="573049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1" y="840160"/>
            <a:ext cx="554461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080" y="163285"/>
            <a:ext cx="11521360" cy="89289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Рокотова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д.8, корп.4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35" y="5232648"/>
            <a:ext cx="5723642" cy="41584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5232648"/>
            <a:ext cx="5544616" cy="41584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45412" y="8665222"/>
            <a:ext cx="3877793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площадки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WorkOut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4085" y="8972998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6059" y="4296544"/>
            <a:ext cx="3391441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территории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3035" y="4465342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7385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29" y="553101"/>
            <a:ext cx="5616703" cy="415376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7" y="553101"/>
            <a:ext cx="5465702" cy="41532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606059" y="120080"/>
            <a:ext cx="11521360" cy="89289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Рокотова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д.8, корп.4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7987" y="3980470"/>
            <a:ext cx="3328540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опор освещения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33956" y="4250291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3" name="Объект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56" y="5314439"/>
            <a:ext cx="5586476" cy="40925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7" y="5314439"/>
            <a:ext cx="5434781" cy="41109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928192" y="4687544"/>
            <a:ext cx="11665376" cy="1036915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Autofit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1206 Ясногорская ул., д.5, корп.2</a:t>
            </a:r>
            <a:b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8531" y="8699143"/>
            <a:ext cx="3677097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резинового покрытия 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33956" y="8878544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8186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08" y="840160"/>
            <a:ext cx="5688711" cy="41620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7" y="840160"/>
            <a:ext cx="547260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2168" y="264096"/>
            <a:ext cx="11449352" cy="89289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1212 Вильнюсская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д.7, корп.4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8"/>
          <a:stretch/>
        </p:blipFill>
        <p:spPr>
          <a:xfrm>
            <a:off x="6503035" y="5195562"/>
            <a:ext cx="5658484" cy="40695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8" y="5195562"/>
            <a:ext cx="5472608" cy="40695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712168" y="4321339"/>
            <a:ext cx="1644617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24739" y="4629115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0611" y="8557210"/>
            <a:ext cx="4856394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дорожно-тропиночной сети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97587" y="8864986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3919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86" y="660301"/>
            <a:ext cx="5590703" cy="40043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5" y="660301"/>
            <a:ext cx="5498528" cy="40181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786933" y="120080"/>
            <a:ext cx="11449352" cy="89289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1212 Вильнюсская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д.7, корп.4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9825" y="3922463"/>
            <a:ext cx="244156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МАФ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4631" y="4230239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3" name="Объект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65" y="5243080"/>
            <a:ext cx="5616624" cy="41044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5" y="5243080"/>
            <a:ext cx="5472607" cy="41044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928192" y="4742052"/>
            <a:ext cx="11449272" cy="936104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Autofit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Лицей № 1561 Новоясеневский пр-т, д.38, корп.3</a:t>
            </a:r>
            <a:b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9825" y="8639649"/>
            <a:ext cx="2505686" cy="707886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 МАФ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79258" y="8872562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3719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50" y="657187"/>
            <a:ext cx="55500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4" y="657186"/>
            <a:ext cx="554461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160" y="0"/>
            <a:ext cx="11593368" cy="60486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2103 Новоясеневский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пр-т, д.12, </a:t>
            </a:r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корп.4</a:t>
            </a: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5994" y="3951775"/>
            <a:ext cx="1644617" cy="1015663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</a:t>
            </a:r>
            <a:endParaRPr lang="ru-RU" sz="2000" dirty="0">
              <a:solidFill>
                <a:srgbClr val="FFFFFF"/>
              </a:solidFill>
            </a:endParaRPr>
          </a:p>
          <a:p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9020" y="4306605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4" name="Объект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19" y="4967437"/>
            <a:ext cx="5571639" cy="41690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4" y="4967438"/>
            <a:ext cx="5558782" cy="41690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25994" y="8369898"/>
            <a:ext cx="3964355" cy="1015663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контейнерной площадки</a:t>
            </a:r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26954" y="8677674"/>
            <a:ext cx="883575" cy="400110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5891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15" y="768152"/>
            <a:ext cx="5677731" cy="42484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768152"/>
            <a:ext cx="568863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160" y="264096"/>
            <a:ext cx="11449352" cy="89289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2103 Голубинская </a:t>
            </a:r>
            <a: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ул., д.7, корп.4</a:t>
            </a:r>
            <a:br>
              <a:rPr lang="ru-RU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16" y="5188898"/>
            <a:ext cx="5688632" cy="40041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5188898"/>
            <a:ext cx="5688632" cy="40041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25994" y="4306605"/>
            <a:ext cx="5270750" cy="1015663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резинового покрытия</a:t>
            </a:r>
            <a:endParaRPr lang="ru-RU" sz="2000" dirty="0">
              <a:solidFill>
                <a:srgbClr val="FFFFFF"/>
              </a:solidFill>
            </a:endParaRPr>
          </a:p>
          <a:p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49103" y="4614381"/>
            <a:ext cx="1090833" cy="400110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64698" y="8787366"/>
            <a:ext cx="1090833" cy="400110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152" y="8479589"/>
            <a:ext cx="2736304" cy="1015663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МАФ</a:t>
            </a:r>
            <a:endParaRPr lang="ru-RU" sz="2000" dirty="0">
              <a:solidFill>
                <a:srgbClr val="FFFFFF"/>
              </a:solidFill>
            </a:endParaRPr>
          </a:p>
          <a:p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6879" y="-3339965"/>
            <a:ext cx="12106569" cy="382008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0" y="624136"/>
            <a:ext cx="5905815" cy="40223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30177" y="3938645"/>
            <a:ext cx="326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д.2/10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rafalskayaan\Desktop\Рафальская А.Н\Благоустройство района\2016\ход работ дворы\фото 20.09\IMG_6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54" y="624136"/>
            <a:ext cx="5879720" cy="40223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6548454" y="3983017"/>
            <a:ext cx="273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Рокотова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д.2/10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7" y="4930552"/>
            <a:ext cx="5848490" cy="43158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353972" y="8558664"/>
            <a:ext cx="326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д.3,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rafalskayaan\Desktop\Рафальская А.Н\Благоустройство района\2016\презентация на Штаб благ. 2016 и планы на 2017\еще фото\image-09-11-16-01-13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54" y="4964939"/>
            <a:ext cx="5882986" cy="42678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TextBox 24"/>
          <p:cNvSpPr txBox="1"/>
          <p:nvPr/>
        </p:nvSpPr>
        <p:spPr>
          <a:xfrm>
            <a:off x="6548454" y="8558664"/>
            <a:ext cx="273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Рокотова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д.3, к.2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71" y="551941"/>
            <a:ext cx="5782513" cy="42793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rafalskayaan\Desktop\Рафальская А.Н\Благоустройство района\2016\ход работ дворы\фото 20.09\IMG_6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8" y="567393"/>
            <a:ext cx="590465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384079" y="4109745"/>
            <a:ext cx="352839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Паустовского, д.4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148" y="4106436"/>
            <a:ext cx="3312368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Паустовского, д.4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263" y="0"/>
            <a:ext cx="11831185" cy="480120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 fontScale="92500" lnSpcReduction="10000"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27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263" y="5016624"/>
            <a:ext cx="5773421" cy="41096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rafalskayaan\Desktop\Рафальская А.Н\Благоустройство района\2016\презентация на Штаб благ. 2016 и планы на 2017\мишаня\голуб.29-1,2,3\IMG_20161007_101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26" y="5016624"/>
            <a:ext cx="5940277" cy="41096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430345" y="841836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олубинская, д.29, к.1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1414" y="8415057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Голубинская, д.29,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к.1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02263" y="0"/>
            <a:ext cx="11831185" cy="480120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 fontScale="92500" lnSpcReduction="10000"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27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3" y="624136"/>
            <a:ext cx="575739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rafalskayaan\Desktop\Рафальская А.Н\Благоустройство района\2016\презентация на Штаб благ. 2016 и планы на 2017\мишаня\голуб.29-1,2,3\IMG_20161007_095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4136"/>
            <a:ext cx="5832648" cy="40392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25416" y="3955453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олубинская, д.29, к.3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2868" y="3977042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Голубинская, д.29,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к.3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4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3" y="4872608"/>
            <a:ext cx="5759361" cy="4181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rafalskayaan\Desktop\Рафальская А.Н\Благоустройство района\2016\презентация на Штаб благ. 2016 и планы на 2017\мишаня\голуб.29-1,2,3\IMG-20160921-WA00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24"/>
          <a:stretch/>
        </p:blipFill>
        <p:spPr bwMode="auto">
          <a:xfrm>
            <a:off x="6391170" y="4872608"/>
            <a:ext cx="583466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425416" y="834118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олубинская, д.29, 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2868" y="8362775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Голубинская, д.29, 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к.2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" b="12820"/>
          <a:stretch/>
        </p:blipFill>
        <p:spPr bwMode="auto">
          <a:xfrm>
            <a:off x="621706" y="2496344"/>
            <a:ext cx="568863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rafalskayaan\Desktop\Рафальская А.Н\Благоустройство района\2016\ход работ дворы\фото 20.09\IMG_70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03" y="2496344"/>
            <a:ext cx="568863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/>
          <p:cNvSpPr txBox="1"/>
          <p:nvPr/>
        </p:nvSpPr>
        <p:spPr>
          <a:xfrm>
            <a:off x="621706" y="5820906"/>
            <a:ext cx="393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д.22, к.3 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8803" y="5818218"/>
            <a:ext cx="365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д.22, к.3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4745" y="628347"/>
            <a:ext cx="11831185" cy="480120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 fontScale="92500" lnSpcReduction="10000"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26" y="624136"/>
            <a:ext cx="5783750" cy="41879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Users\rafalskayaan\Desktop\Рафальская А.Н\Благоустройство района\2016\ход работ дворы\фото 20.09\IMG_6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08" y="624137"/>
            <a:ext cx="5993471" cy="41879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rafalskayaan\Desktop\Рафальская А.Н\Благоустройство района\2016\ход работ дворы\фото 20.09\IMG_7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4" y="4956318"/>
            <a:ext cx="5788526" cy="42542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C:\Users\rafalskayaan\Desktop\Рафальская А.Н\Благоустройство района\2016\ход работ дворы\фото 20.09\IMG_4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40" y="4943669"/>
            <a:ext cx="5969303" cy="42609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21694" y="4125718"/>
            <a:ext cx="468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008" y="4056910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6250" y="2448"/>
            <a:ext cx="11831185" cy="480120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rmAutofit fontScale="92500" lnSpcReduction="10000"/>
          </a:bodyPr>
          <a:lstStyle>
            <a:lvl1pPr algn="l" defTabSz="1280160" rtl="0" eaLnBrk="1" latinLnBrk="0" hangingPunct="1">
              <a:spcBef>
                <a:spcPts val="560"/>
              </a:spcBef>
              <a:buNone/>
              <a:defRPr sz="56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14 детских площадок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927" y="8434095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9194" y="8401000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д.8, к.2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16381" y="-239960"/>
            <a:ext cx="10224822" cy="849377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двух спортивных площадок</a:t>
            </a:r>
            <a:endParaRPr lang="ru-RU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rafalskayaan\Downloads\IMG-20160823-WA004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38" y="4995267"/>
            <a:ext cx="5688633" cy="427311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325" y="4980725"/>
            <a:ext cx="5762538" cy="43021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6619038" y="8585537"/>
            <a:ext cx="3565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д.17/50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076" y="8585537"/>
            <a:ext cx="368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 пр-т, д.17/50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" y="784894"/>
            <a:ext cx="5744936" cy="39256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50" y="784894"/>
            <a:ext cx="5688631" cy="39088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54800" y="3990419"/>
            <a:ext cx="41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Рокотова, д.2/10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8802" y="4003979"/>
            <a:ext cx="291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  <a:p>
            <a:r>
              <a:rPr lang="ru-RU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Рокотова, д.2/10</a:t>
            </a:r>
          </a:p>
          <a:p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Другая 44">
      <a:dk1>
        <a:srgbClr val="B7E2A9"/>
      </a:dk1>
      <a:lt1>
        <a:srgbClr val="B7E2A9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B7E2A9"/>
      </a:accent5>
      <a:accent6>
        <a:srgbClr val="A5C249"/>
      </a:accent6>
      <a:hlink>
        <a:srgbClr val="F49100"/>
      </a:hlink>
      <a:folHlink>
        <a:srgbClr val="85DFD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6784</TotalTime>
  <Words>1081</Words>
  <Application>Microsoft Office PowerPoint</Application>
  <PresentationFormat>A3 (297x420 мм)</PresentationFormat>
  <Paragraphs>292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Tahoma</vt:lpstr>
      <vt:lpstr>Times New Roman</vt:lpstr>
      <vt:lpstr>Tunga</vt:lpstr>
      <vt:lpstr>Mylar</vt:lpstr>
      <vt:lpstr>Презентация PowerPoint</vt:lpstr>
      <vt:lpstr>Презентация PowerPoint</vt:lpstr>
      <vt:lpstr>Выполнено благоустройство 14 детских площадок</vt:lpstr>
      <vt:lpstr>Выполнено благоустройство 14 детских площадок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Выполнено благоустройство двух спортивных площадок</vt:lpstr>
      <vt:lpstr>Выполнено устройство 6 площадок WorkOut</vt:lpstr>
      <vt:lpstr>Реализация по проекту «Активный гражданин</vt:lpstr>
      <vt:lpstr>Устройство парка в зоне жилой застройки по адресу: ул.Рокотова, д.8, к.2 </vt:lpstr>
      <vt:lpstr>Устройство парка в зоне жилой застройки по адресу: ул.Рокотова, д.8, к.2 </vt:lpstr>
      <vt:lpstr>Устройство парка в зоне жилой застройки по адресу: ул.Рокотова, д.8, к.2 </vt:lpstr>
      <vt:lpstr>Выполнена реконструкция 4 лестниц</vt:lpstr>
      <vt:lpstr>Презентация PowerPoint</vt:lpstr>
      <vt:lpstr>Выполнено устройство 676 кв.м. дорожно-тропиночной сети</vt:lpstr>
      <vt:lpstr>Выполнено устройство 676 кв.м. дорожно-тропиночной сети</vt:lpstr>
      <vt:lpstr>Установлено 36 опор освещения</vt:lpstr>
      <vt:lpstr>Выполнена реконструкция 21 контейнерной площадки</vt:lpstr>
      <vt:lpstr>Выполнено устройство парковочных карманов</vt:lpstr>
      <vt:lpstr>Выполнен ремонт 8 931,0 кв.м. асфальтобетонного покрытия </vt:lpstr>
      <vt:lpstr>Выполнен ремонт 13 890, 3 кв.м. асфальтобетонного покрытия </vt:lpstr>
      <vt:lpstr>Презентация PowerPoint</vt:lpstr>
      <vt:lpstr>               14 объектов благоустройства:  1. Литовский б-р, д.44, корп.2 - ГБОУ Школа № 1103 2. Литовский б-р, д.15, корп.3 -  ДО ГБОУ Школа             № 1103 3. Новоясеневский пр-т, д.21, корп.2 - ДО ГБОУ Школа № 1103  4. Айвазовского ул., д.6, корп.3 – ДО ГБОУ Школа   № 2106 5. Новоясеневский пр-т, д.3, корп.2 - ДО ГБОУ Школа № 2106 6. Рокотова ул., д.8, корп.4 - ДО ГБОУ Школа № 2106 7. Ясногорская ул., д.5, корп.2 - ДО ГБОУ Школа № 2106 8. Вильнюсская ул., д.7, к.4  -  ДО ГБОУ Школа №1212 9. Одоевского пр-д, д.9, к.1  - ДО ГБОУ Школа №1212 10. Новоясеневский пр-т, д.38, к.3  - ДО ГБОУ лицей №561 11. Новоясеневский пр-т, д.12, к.2  - ГБУ ППЦ ДОгМ (бывш. ГБОУ Школа №1694 12. Литовский б-р, д.11, корп.4 – ДО ГБОУ Школа №1694 13.Голубинская ул., д.7, к.4  - ДО ГБОУ Школа №2103   14. Новоясеневский пр-т, д.12, к.4 –  ДО ГБОУ Школа №2103   </vt:lpstr>
      <vt:lpstr>ГБОУ Школа № 1103 Литовский б-р, д.44, корп.2 </vt:lpstr>
      <vt:lpstr>ГБОУ Школа № 1103 Литовский б-р, д.44, корп.2 </vt:lpstr>
      <vt:lpstr>ГБОУ Школа № 1103 Новоясеневский пр-т, д.21, корп.2 </vt:lpstr>
      <vt:lpstr>ГБОУ Школа № 1103 Литовский б-р, д.15, корп.3</vt:lpstr>
      <vt:lpstr>ГБОУ СОШ № 1206 Айвазовского ул., д.6, корп.3 </vt:lpstr>
      <vt:lpstr>ГБОУ СОШ № 1206 Айвазовского ул., д.6, корп.3 </vt:lpstr>
      <vt:lpstr>ГБОУ СОШ № 1206 Новоясеневский пр-т, д.3, корп.2 </vt:lpstr>
      <vt:lpstr>ГБОУ СОШ № 1206 Рокотова ул., д.8, корп.4 </vt:lpstr>
      <vt:lpstr>ГБОУ СОШ № 1206 Рокотова ул., д.8, корп.4 </vt:lpstr>
      <vt:lpstr>ГБОУ Школа № 1212 Вильнюсская ул., д.7, корп.4 </vt:lpstr>
      <vt:lpstr>ГБОУ Школа № 1212 Вильнюсская ул., д.7, корп.4 </vt:lpstr>
      <vt:lpstr>ГБОУ СОШ № 2103 Новоясеневский пр-т, д.12, корп.4</vt:lpstr>
      <vt:lpstr>ГБОУ СОШ № 2103 Голубинская ул., д.7, корп.4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территорий общеобразовательных учреждений 2015 год</dc:title>
  <dc:creator>Данилова Наталья Эдуардовна</dc:creator>
  <cp:lastModifiedBy>Рафальская Анастасия Николаевна</cp:lastModifiedBy>
  <cp:revision>520</cp:revision>
  <cp:lastPrinted>2015-11-13T00:58:46Z</cp:lastPrinted>
  <dcterms:created xsi:type="dcterms:W3CDTF">2014-11-17T07:39:49Z</dcterms:created>
  <dcterms:modified xsi:type="dcterms:W3CDTF">2017-03-07T05:41:40Z</dcterms:modified>
</cp:coreProperties>
</file>